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>
              <a:alpha val="100000"/>
            </a:srgbClr>
          </p15:clr>
        </p15:guide>
        <p15:guide id="2" pos="440">
          <p15:clr>
            <a:srgbClr val="A4A3A4">
              <a:alpha val="100000"/>
            </a:srgbClr>
          </p15:clr>
        </p15:guide>
        <p15:guide id="3" pos="7264">
          <p15:clr>
            <a:srgbClr val="A4A3A4">
              <a:alpha val="100000"/>
            </a:srgbClr>
          </p15:clr>
        </p15:guide>
        <p15:guide id="4">
          <p15:clr>
            <a:srgbClr val="A4A3A4">
              <a:alpha val="100000"/>
            </a:srgbClr>
          </p15:clr>
        </p15:guide>
        <p15:guide id="5" orient="horz" pos="2180">
          <p15:clr>
            <a:srgbClr val="A4A3A4">
              <a:alpha val="100000"/>
            </a:srgbClr>
          </p15:clr>
        </p15:guide>
        <p15:guide id="6" orient="horz" pos="436">
          <p15:clr>
            <a:srgbClr val="A4A3A4">
              <a:alpha val="100000"/>
            </a:srgbClr>
          </p15:clr>
        </p15:guide>
        <p15:guide id="7" orient="horz" pos="3884">
          <p15:clr>
            <a:srgbClr val="A4A3A4">
              <a:alpha val="100000"/>
            </a:srgbClr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08"/>
      </p:cViewPr>
      <p:guideLst>
        <p:guide pos="3840"/>
        <p:guide pos="440"/>
        <p:guide pos="7264"/>
        <p:guide/>
        <p:guide orient="horz" pos="2180"/>
        <p:guide orient="horz" pos="436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ctrTitle" idx="2147483647" hasCustomPrompt="1"/>
          </p:nvPr>
        </p:nvSpPr>
        <p:spPr>
          <a:xfrm>
            <a:off x="571500" y="2658731"/>
            <a:ext cx="4608954" cy="1006429"/>
          </a:xfrm>
        </p:spPr>
        <p:txBody>
          <a:bodyPr wrap="none" anchor="t">
            <a:spAutoFit/>
          </a:bodyPr>
          <a:lstStyle>
            <a:lvl1pPr algn="l">
              <a:defRPr sz="6600" b="1" i="0" spc="3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主标题样式</a:t>
            </a:r>
            <a:endParaRPr/>
          </a:p>
        </p:txBody>
      </p:sp>
      <p:sp>
        <p:nvSpPr>
          <p:cNvPr id="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71500" y="3908901"/>
            <a:ext cx="2377574" cy="313932"/>
          </a:xfrm>
        </p:spPr>
        <p:txBody>
          <a:bodyPr vert="horz" wrap="none" lIns="91440" tIns="45720" rIns="91440" bIns="45720" rtlCol="0">
            <a:spAutoFit/>
          </a:bodyPr>
          <a:lstStyle>
            <a:lvl1pPr>
              <a:defRPr kumimoji="1" lang="zh-CN" altLang="en-US" sz="1600" spc="300" dirty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kumimoji="1" lang="zh-CN" altLang="en-US" dirty="0"/>
              <a:t>点击编辑副标题样式</a:t>
            </a:r>
            <a:endParaRPr/>
          </a:p>
        </p:txBody>
      </p:sp>
      <p:sp>
        <p:nvSpPr>
          <p:cNvPr id="5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1849635"/>
            <a:ext cx="3454792" cy="757130"/>
          </a:xfrm>
        </p:spPr>
        <p:txBody>
          <a:bodyPr wrap="none" anchor="b">
            <a:spAutoFit/>
          </a:bodyPr>
          <a:lstStyle>
            <a:lvl1pPr marL="0" indent="0">
              <a:buNone/>
              <a:defRPr sz="4800" b="0" i="0" spc="3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主标题样式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idx="2147483647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/>
          </a:p>
          <a:p>
            <a:pPr lvl="1"/>
            <a:r>
              <a:rPr kumimoji="1" lang="zh-CN" altLang="en-US" dirty="0"/>
              <a:t>二级</a:t>
            </a:r>
            <a:endParaRPr/>
          </a:p>
          <a:p>
            <a:pPr lvl="2"/>
            <a:r>
              <a:rPr kumimoji="1" lang="zh-CN" altLang="en-US" dirty="0"/>
              <a:t>三级</a:t>
            </a:r>
            <a:endParaRPr/>
          </a:p>
          <a:p>
            <a:pPr lvl="3"/>
            <a:r>
              <a:rPr kumimoji="1" lang="zh-CN" altLang="en-US" dirty="0"/>
              <a:t>四级</a:t>
            </a:r>
            <a:endParaRPr/>
          </a:p>
          <a:p>
            <a:pPr lvl="4"/>
            <a:r>
              <a:rPr kumimoji="1" lang="zh-CN" altLang="en-US" dirty="0"/>
              <a:t>五级</a:t>
            </a:r>
            <a:endParaRPr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bg>
      <p:bgPr>
        <a:gradFill>
          <a:gsLst>
            <a:gs pos="85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1"/>
            <a:ext cx="12192000" cy="6858000"/>
          </a:xfrm>
          <a:prstGeom prst="rect">
            <a:avLst/>
          </a:prstGeom>
        </p:spPr>
      </p:pic>
      <p:sp>
        <p:nvSpPr>
          <p:cNvPr id="19" name="矩形 6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bg1"/>
              </a:gs>
              <a:gs pos="7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2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2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 idx="2147483647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/>
          </a:p>
        </p:txBody>
      </p:sp>
      <p:sp>
        <p:nvSpPr>
          <p:cNvPr id="3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8950-B778-354B-9DD9-533C0A0C7F06}" type="datetimeFigureOut">
              <a:rPr lang="zh-CN" altLang="en-US"/>
              <a:t>2025/6/7</a:t>
            </a:fld>
            <a:endParaRPr kumimoji="1" lang="zh-CN" altLang="en-US"/>
          </a:p>
        </p:txBody>
      </p:sp>
      <p:sp>
        <p:nvSpPr>
          <p:cNvPr id="3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5F5A-ED15-1745-BDEC-B6FFB76270A8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rmag5z4xstrt3qh7pqi4i7zhz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 idx="2147483647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/>
          </a:p>
          <a:p>
            <a:pPr lvl="1"/>
            <a:r>
              <a:rPr kumimoji="1" lang="zh-CN" altLang="en-US" dirty="0"/>
              <a:t>二级</a:t>
            </a:r>
            <a:endParaRPr/>
          </a:p>
          <a:p>
            <a:pPr lvl="2"/>
            <a:r>
              <a:rPr kumimoji="1" lang="zh-CN" altLang="en-US" dirty="0"/>
              <a:t>三级</a:t>
            </a:r>
            <a:endParaRPr/>
          </a:p>
          <a:p>
            <a:pPr lvl="3"/>
            <a:r>
              <a:rPr kumimoji="1" lang="zh-CN" altLang="en-US" dirty="0"/>
              <a:t>四级</a:t>
            </a:r>
            <a:endParaRPr/>
          </a:p>
          <a:p>
            <a:pPr lvl="4"/>
            <a:r>
              <a:rPr kumimoji="1" lang="zh-CN" altLang="en-US" dirty="0"/>
              <a:t>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lang="zh-CN" altLang="en-US"/>
              <a:t>2025/6/7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1"/>
        </a:spcBef>
        <a:buNone/>
        <a:defRPr sz="4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0,&quot;continueWritingContext&quot;:{&quot;outline&quot;:&quot;# 概要设计汇报\n## 1\\. 系统框架设计\n### 1.1 体系结构\n### 1.2 系统架构\n## 2\\. 技术框架设计\n### 2.1 概述\n### 2.2 移动端\n### 2.3 网页端\n2.4 后端\n## 3\\. 功能框架设计\n## 4\\. 数据设计\n## 5\\. 界面设计\n### 5.1 学生端\n### 5.2 教师端\n### 5.3 管理员端\n&quot;,&quot;templateId&quot;:&quot;y8ynejiubtgsbkj3uok9ey57fh&quot;,&quot;conversationId&quot;:&quot;29e2a854-970a-49f5-9a84-19cbda95a1bb&quot;,&quot;messageId&quot;:&quot;a438fc1f617947889d3736e457a59dff&quot;,&quot;enableImageGeneration&quot;:false}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3" name="组合 21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4" name="椭圆 4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" name="椭圆 4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" name="椭圆 4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" name="椭圆 4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" name="椭圆 4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9" name="椭圆 4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" name="椭圆 5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" name="椭圆 5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" name="椭圆 5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" name="椭圆 5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4" name="组合 22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15" name="椭圆 3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" name="椭圆 3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" name="椭圆 3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" name="椭圆 3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" name="椭圆 3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" name="椭圆 3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1" name="椭圆 4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" name="椭圆 4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" name="椭圆 4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" name="椭圆 4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5" name="组合 23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26" name="椭圆 2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" name="椭圆 2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" name="椭圆 2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" name="椭圆 2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" name="椭圆 2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" name="椭圆 2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" name="椭圆 3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" name="椭圆 3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4" name="椭圆 3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5" name="椭圆 3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36" name="文本框 63"/>
          <p:cNvSpPr txBox="1"/>
          <p:nvPr/>
        </p:nvSpPr>
        <p:spPr>
          <a:xfrm>
            <a:off x="772928" y="3780839"/>
            <a:ext cx="7334098" cy="49734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lvl="0" indent="0" algn="r" defTabSz="914400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800" b="1" u="none" strike="noStrike" spc="0" baseline="0">
                <a:ln w="19050">
                  <a:noFill/>
                </a:ln>
                <a:solidFill>
                  <a:schemeClr val="accent3">
                    <a:lumMod val="75000"/>
                    <a:alpha val="100000"/>
                  </a:schemeClr>
                </a:solidFill>
                <a:effectLst/>
                <a:latin typeface="Arial Black"/>
                <a:ea typeface="微软雅黑"/>
                <a:cs typeface="Arial Black"/>
              </a:rPr>
              <a:t>——卓越工程综合训练 </a:t>
            </a:r>
            <a:endParaRPr/>
          </a:p>
        </p:txBody>
      </p:sp>
      <p:grpSp>
        <p:nvGrpSpPr>
          <p:cNvPr id="37" name="组合 64"/>
          <p:cNvGrpSpPr/>
          <p:nvPr/>
        </p:nvGrpSpPr>
        <p:grpSpPr>
          <a:xfrm>
            <a:off x="2046331" y="1766835"/>
            <a:ext cx="1387196" cy="1387196"/>
            <a:chOff x="2812254" y="402302"/>
            <a:chExt cx="2090932" cy="2090932"/>
          </a:xfrm>
        </p:grpSpPr>
        <p:sp>
          <p:nvSpPr>
            <p:cNvPr id="38" name="缺角矩形 65"/>
            <p:cNvSpPr/>
            <p:nvPr/>
          </p:nvSpPr>
          <p:spPr>
            <a:xfrm>
              <a:off x="3933417" y="506992"/>
              <a:ext cx="740370" cy="740370"/>
            </a:xfrm>
            <a:prstGeom prst="plaque">
              <a:avLst>
                <a:gd name="adj" fmla="val 50000"/>
              </a:avLst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黑体 CN Medium"/>
                <a:cs typeface="+mn-cs"/>
              </a:endParaRPr>
            </a:p>
          </p:txBody>
        </p:sp>
        <p:sp>
          <p:nvSpPr>
            <p:cNvPr id="39" name="椭圆 66"/>
            <p:cNvSpPr/>
            <p:nvPr/>
          </p:nvSpPr>
          <p:spPr>
            <a:xfrm>
              <a:off x="2812254" y="402302"/>
              <a:ext cx="2090932" cy="2090932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39000">
                    <a:srgbClr val="00CCFF"/>
                  </a:gs>
                  <a:gs pos="75000">
                    <a:sysClr val="window" lastClr="FFFFFF">
                      <a:alpha val="0"/>
                    </a:sysClr>
                  </a:gs>
                </a:gsLst>
                <a:lin ang="16200000" scaled="0"/>
              </a:gradFill>
              <a:prstDash val="solid"/>
              <a:miter lim="800000"/>
            </a:ln>
            <a:effectLst/>
            <a:scene3d>
              <a:camera prst="perspectiveRelaxed" fov="4800000">
                <a:rot lat="17400000" lon="300000" rev="1500000"/>
              </a:camera>
              <a:lightRig rig="threePt" dir="t"/>
            </a:scene3d>
            <a:sp3d prstMaterial="softEdge"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OPPOSans R"/>
                <a:cs typeface="+mn-cs"/>
              </a:endParaRPr>
            </a:p>
          </p:txBody>
        </p:sp>
      </p:grpSp>
      <p:sp>
        <p:nvSpPr>
          <p:cNvPr id="40" name="矩形: 圆角 69"/>
          <p:cNvSpPr/>
          <p:nvPr/>
        </p:nvSpPr>
        <p:spPr>
          <a:xfrm>
            <a:off x="722076" y="5712077"/>
            <a:ext cx="1739770" cy="432785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第</a:t>
            </a:r>
            <a:r>
              <a:rPr lang="en-US" altLang="zh-CN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X</a:t>
            </a:r>
            <a:r>
              <a:rPr lang="en-US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组</a:t>
            </a:r>
            <a:endParaRPr dirty="0"/>
          </a:p>
        </p:txBody>
      </p:sp>
      <p:sp>
        <p:nvSpPr>
          <p:cNvPr id="41" name="矩形: 圆角 69"/>
          <p:cNvSpPr/>
          <p:nvPr/>
        </p:nvSpPr>
        <p:spPr>
          <a:xfrm>
            <a:off x="2914291" y="5705731"/>
            <a:ext cx="2407985" cy="445476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400" b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2024/10/25</a:t>
            </a:r>
            <a:endParaRPr/>
          </a:p>
        </p:txBody>
      </p:sp>
      <p:cxnSp>
        <p:nvCxnSpPr>
          <p:cNvPr id="42" name="直线连接符 9"/>
          <p:cNvCxnSpPr/>
          <p:nvPr/>
        </p:nvCxnSpPr>
        <p:spPr>
          <a:xfrm>
            <a:off x="3474720" y="4574345"/>
            <a:ext cx="441960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72928" y="2460433"/>
            <a:ext cx="7334250" cy="1187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7200" b="1">
                <a:solidFill>
                  <a:schemeClr val="accent6">
                    <a:lumMod val="75000"/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第三次小组</a:t>
            </a:r>
            <a:r>
              <a:rPr sz="7200" b="1">
                <a:solidFill>
                  <a:schemeClr val="accent6">
                    <a:lumMod val="75000"/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汇报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概要设计优化</a:t>
            </a:r>
            <a:endParaRPr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268" y="1014293"/>
            <a:ext cx="2971064" cy="482941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0" y="638476"/>
            <a:ext cx="2799923" cy="590928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29" y="1266263"/>
            <a:ext cx="2724783" cy="2471588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45" y="3896066"/>
            <a:ext cx="2807649" cy="211807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268" y="2887275"/>
            <a:ext cx="2849935" cy="3382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概要设计优化及详细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/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rcRect b="47793"/>
          <a:stretch>
            <a:fillRect/>
          </a:stretch>
        </p:blipFill>
        <p:spPr>
          <a:xfrm>
            <a:off x="1975056" y="1245137"/>
            <a:ext cx="3042740" cy="254324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rcRect t="51342"/>
          <a:stretch>
            <a:fillRect/>
          </a:stretch>
        </p:blipFill>
        <p:spPr>
          <a:xfrm>
            <a:off x="1975056" y="3788385"/>
            <a:ext cx="3042740" cy="2370358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4912"/>
            <a:ext cx="4715918" cy="50138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95" y="1541337"/>
            <a:ext cx="7507077" cy="48440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61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03</a:t>
            </a:r>
            <a:endParaRPr/>
          </a:p>
        </p:txBody>
      </p:sp>
      <p:sp>
        <p:nvSpPr>
          <p:cNvPr id="62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63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64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65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6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7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8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9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0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1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2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3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4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75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76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7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8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9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0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1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2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3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4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5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86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87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8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9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90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91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92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93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94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95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96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文本框 97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详细设计</a:t>
            </a:r>
            <a:endParaRPr/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32" y="1108048"/>
            <a:ext cx="4587024" cy="55079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详细设计</a:t>
            </a:r>
            <a:endParaRPr/>
          </a:p>
        </p:txBody>
      </p:sp>
      <p:sp>
        <p:nvSpPr>
          <p:cNvPr id="102" name="文本框 101"/>
          <p:cNvSpPr txBox="1"/>
          <p:nvPr/>
        </p:nvSpPr>
        <p:spPr>
          <a:xfrm>
            <a:off x="818445" y="1108048"/>
            <a:ext cx="9696450" cy="33845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t>1.课堂签到</a:t>
            </a:r>
          </a:p>
          <a:p>
            <a:pPr algn="l"/>
            <a:r>
              <a:t>教师点击页面上的“开放签到”按钮，前端发送签到的课堂ID和时间段信息到后端。后端接收到请求后，验证时间段的合法性，并在数据库的student-class表中创建签到会话记录，返回签到开放成功的确认信息给前端。前端显示签到已开放的状态信息。</a:t>
            </a:r>
          </a:p>
          <a:p>
            <a:r>
              <a:t>2.发布题目</a:t>
            </a:r>
          </a:p>
          <a:p>
            <a:r>
              <a:t>教师在前端页面输入题目信息（题目内容、选项、正确答案等），点击“发布</a:t>
            </a:r>
            <a:r>
              <a:rPr lang="zh-CN"/>
              <a:t>测试</a:t>
            </a:r>
            <a:r>
              <a:t>”。前端将输入的数据通过发布题目的接口发送至服务器，后端将题目信息保存到questions表中。确认保存成功后，返回给前端一个确认信息，前端将发布成功的消息展示给教师。</a:t>
            </a:r>
          </a:p>
          <a:p>
            <a:r>
              <a:t>3.数据统计</a:t>
            </a:r>
          </a:p>
          <a:p>
            <a:r>
              <a:t>教师选择某堂课并点击“查看统计”。前端请求该课堂的出勤和答题统计数据。后端接收请求，在数据库中查询出勤数据和答题数据，并汇总出勤和答题数据，并返回给前端。前端将汇总数据展示给教师（如出勤率、答题正确率等）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详细设计</a:t>
            </a:r>
            <a:endParaRPr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32" y="1213556"/>
            <a:ext cx="9000262" cy="53096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2" y="1253404"/>
            <a:ext cx="11054575" cy="21755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111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04</a:t>
            </a:r>
            <a:endParaRPr/>
          </a:p>
        </p:txBody>
      </p:sp>
      <p:sp>
        <p:nvSpPr>
          <p:cNvPr id="112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113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114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115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6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7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8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9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0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1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2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3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4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25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126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7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8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9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0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1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2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3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4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5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36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137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8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9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40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41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42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43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44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45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46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本框 147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概要设计优化</a:t>
            </a:r>
            <a:endParaRPr/>
          </a:p>
        </p:txBody>
      </p:sp>
      <p:pic>
        <p:nvPicPr>
          <p:cNvPr id="149" name="图片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01" y="1108048"/>
            <a:ext cx="9454211" cy="5749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文本框 150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上周工作简介</a:t>
            </a:r>
            <a:endParaRPr/>
          </a:p>
        </p:txBody>
      </p:sp>
      <p:sp>
        <p:nvSpPr>
          <p:cNvPr id="152" name="文本框 151"/>
          <p:cNvSpPr txBox="1"/>
          <p:nvPr/>
        </p:nvSpPr>
        <p:spPr>
          <a:xfrm>
            <a:off x="1060397" y="1694329"/>
            <a:ext cx="10420350" cy="3746500"/>
          </a:xfrm>
          <a:prstGeom prst="rect">
            <a:avLst/>
          </a:prstGeom>
          <a:ln w="12700"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2400">
                <a:solidFill>
                  <a:schemeClr val="accent4">
                    <a:alpha val="100000"/>
                  </a:schemeClr>
                </a:solidFill>
              </a:rPr>
              <a:t>对概要设计部分进行了修改，尤其是对数据设计部分进行了整理和重新设计</a:t>
            </a:r>
            <a:endParaRPr/>
          </a:p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2400">
                <a:solidFill>
                  <a:schemeClr val="accent4">
                    <a:alpha val="100000"/>
                  </a:schemeClr>
                </a:solidFill>
              </a:rPr>
              <a:t>进行了接口设计，在</a:t>
            </a:r>
            <a:r>
              <a:rPr lang="en-US" sz="2400">
                <a:solidFill>
                  <a:schemeClr val="accent4">
                    <a:alpha val="100000"/>
                  </a:schemeClr>
                </a:solidFill>
              </a:rPr>
              <a:t>Apifox</a:t>
            </a:r>
            <a:r>
              <a:rPr lang="zh-CN" sz="2400">
                <a:solidFill>
                  <a:schemeClr val="accent4">
                    <a:alpha val="100000"/>
                  </a:schemeClr>
                </a:solidFill>
              </a:rPr>
              <a:t>中进行了详细的接口定义，方便进行前端后端的独立开发</a:t>
            </a:r>
            <a:endParaRPr/>
          </a:p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2400">
                <a:solidFill>
                  <a:schemeClr val="accent4">
                    <a:alpha val="100000"/>
                  </a:schemeClr>
                </a:solidFill>
              </a:rPr>
              <a:t>对各个部分进行了详细设计，形成了类图、序列图等</a:t>
            </a:r>
            <a:endParaRPr/>
          </a:p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2400">
                <a:solidFill>
                  <a:schemeClr val="accent4">
                    <a:alpha val="100000"/>
                  </a:schemeClr>
                </a:solidFill>
              </a:rPr>
              <a:t>开始学习相应的技术知识，并开始搭建开发环境进行开发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文本框 153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概要设计优化</a:t>
            </a:r>
            <a:endParaRPr/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41" y="1108048"/>
            <a:ext cx="4029659" cy="5460925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737" y="1108048"/>
            <a:ext cx="4659121" cy="44355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157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概要设计优化</a:t>
            </a:r>
            <a:endParaRPr/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32" y="1125813"/>
            <a:ext cx="5513400" cy="5732186"/>
          </a:xfrm>
          <a:prstGeom prst="rect">
            <a:avLst/>
          </a:prstGeom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182" y="1108048"/>
            <a:ext cx="5300925" cy="33227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文本框 161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</p:txBody>
      </p:sp>
      <p:pic>
        <p:nvPicPr>
          <p:cNvPr id="163" name="图片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736" y="530198"/>
            <a:ext cx="5012529" cy="60281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文本框 164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详细设计</a:t>
            </a:r>
            <a:endParaRPr/>
          </a:p>
        </p:txBody>
      </p:sp>
      <p:sp>
        <p:nvSpPr>
          <p:cNvPr id="166" name="文本框 165"/>
          <p:cNvSpPr txBox="1"/>
          <p:nvPr/>
        </p:nvSpPr>
        <p:spPr>
          <a:xfrm>
            <a:off x="520189" y="1554059"/>
            <a:ext cx="10102850" cy="31369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sz="2000">
                <a:solidFill>
                  <a:schemeClr val="accent1"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教师点击“题库”按钮，系统转向题库界面。前端向后端发送请求，携带教师的唯一标识（教师ID）</a:t>
            </a:r>
            <a:endParaRPr/>
          </a:p>
          <a:p>
            <a:pPr marL="342900" indent="-342900">
              <a:buAutoNum type="arabicPeriod"/>
            </a:pPr>
            <a:r>
              <a:rPr sz="2000">
                <a:solidFill>
                  <a:schemeClr val="accent1"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后端接收请求，查询与该教师ID相关联的所有课程题库，将结果返回给前端</a:t>
            </a:r>
            <a:endParaRPr/>
          </a:p>
          <a:p>
            <a:pPr marL="342900" indent="-342900">
              <a:buAutoNum type="arabicPeriod"/>
            </a:pPr>
            <a:r>
              <a:rPr lang="zh-CN" sz="2000">
                <a:solidFill>
                  <a:schemeClr val="accent1"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教</a:t>
            </a:r>
            <a:r>
              <a:rPr sz="2000">
                <a:solidFill>
                  <a:schemeClr val="accent1"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师在前端选择特定课程的题库。前端向后端发送请求，携带所选题库的唯一标识（题库ID）</a:t>
            </a:r>
            <a:endParaRPr/>
          </a:p>
          <a:p>
            <a:pPr marL="342900" indent="-342900">
              <a:buAutoNum type="arabicPeriod"/>
            </a:pPr>
            <a:r>
              <a:rPr sz="2000">
                <a:solidFill>
                  <a:schemeClr val="accent1"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后端根据题库ID查询所有相关题目信息，将其返回给前端。前端展示所有获取的题目信息给教师</a:t>
            </a:r>
            <a:endParaRPr/>
          </a:p>
          <a:p>
            <a:pPr marL="342900" indent="-342900">
              <a:buAutoNum type="arabicPeriod"/>
            </a:pPr>
            <a:r>
              <a:rPr sz="2000">
                <a:solidFill>
                  <a:schemeClr val="accent1"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教师点击修改按钮，在修改视图中修改题目信息</a:t>
            </a:r>
            <a:endParaRPr/>
          </a:p>
          <a:p>
            <a:pPr marL="342900" indent="-342900">
              <a:buAutoNum type="arabicPeriod"/>
            </a:pPr>
            <a:r>
              <a:rPr sz="2000">
                <a:solidFill>
                  <a:schemeClr val="accent1"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前端向后端发送请求，携带修改后的题目信息</a:t>
            </a:r>
            <a:endParaRPr/>
          </a:p>
          <a:p>
            <a:pPr marL="342900" indent="-342900">
              <a:buAutoNum type="arabicPeriod"/>
            </a:pPr>
            <a:r>
              <a:rPr sz="2000">
                <a:solidFill>
                  <a:schemeClr val="accent1"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后端根据题目ID修改相关题目信息，将其返回给前端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文本框 167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详细设计</a:t>
            </a:r>
            <a:endParaRPr/>
          </a:p>
        </p:txBody>
      </p:sp>
      <p:pic>
        <p:nvPicPr>
          <p:cNvPr id="169" name="图片 168"/>
          <p:cNvPicPr/>
          <p:nvPr/>
        </p:nvPicPr>
        <p:blipFill>
          <a:blip r:embed="rId2"/>
          <a:stretch>
            <a:fillRect/>
          </a:stretch>
        </p:blipFill>
        <p:spPr>
          <a:xfrm>
            <a:off x="3924976" y="0"/>
            <a:ext cx="4342047" cy="6858000"/>
          </a:xfrm>
          <a:prstGeom prst="rect">
            <a:avLst/>
          </a:prstGeom>
        </p:spPr>
      </p:pic>
      <p:pic>
        <p:nvPicPr>
          <p:cNvPr id="170" name="图片 169"/>
          <p:cNvPicPr/>
          <p:nvPr/>
        </p:nvPicPr>
        <p:blipFill>
          <a:blip r:embed="rId2"/>
          <a:stretch>
            <a:fillRect/>
          </a:stretch>
        </p:blipFill>
        <p:spPr>
          <a:xfrm>
            <a:off x="3924976" y="0"/>
            <a:ext cx="43420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文本框 171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详细设计</a:t>
            </a:r>
            <a:endParaRPr/>
          </a:p>
        </p:txBody>
      </p:sp>
      <p:pic>
        <p:nvPicPr>
          <p:cNvPr id="173" name="图片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75" y="1597017"/>
            <a:ext cx="9060250" cy="44741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176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05</a:t>
            </a:r>
            <a:endParaRPr/>
          </a:p>
        </p:txBody>
      </p:sp>
      <p:sp>
        <p:nvSpPr>
          <p:cNvPr id="177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178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179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180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1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2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3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4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5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6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7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8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9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90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191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2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3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4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5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6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7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8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9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0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01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202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3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4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5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6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7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8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9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10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11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文本框 212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概要设计优化</a:t>
            </a:r>
            <a:endParaRPr/>
          </a:p>
        </p:txBody>
      </p:sp>
      <p:pic>
        <p:nvPicPr>
          <p:cNvPr id="214" name="图片 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26" y="1382251"/>
            <a:ext cx="8989349" cy="46287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文本框 215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</p:txBody>
      </p:sp>
      <p:pic>
        <p:nvPicPr>
          <p:cNvPr id="217" name="图片 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71" y="2172382"/>
            <a:ext cx="8896674" cy="25132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文本框 21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详细设计</a:t>
            </a:r>
            <a:endParaRPr/>
          </a:p>
        </p:txBody>
      </p:sp>
      <p:pic>
        <p:nvPicPr>
          <p:cNvPr id="220" name="图片 2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2" y="2201464"/>
            <a:ext cx="5256783" cy="3717732"/>
          </a:xfrm>
          <a:prstGeom prst="rect">
            <a:avLst/>
          </a:prstGeom>
        </p:spPr>
      </p:pic>
      <p:pic>
        <p:nvPicPr>
          <p:cNvPr id="221" name="图片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74" y="930505"/>
            <a:ext cx="5070282" cy="52725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224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01</a:t>
            </a:r>
            <a:endParaRPr lang="zh-CN" sz="6600" b="1" u="none" strike="noStrike" spc="0" baseline="0">
              <a:ln>
                <a:noFill/>
              </a:ln>
              <a:solidFill>
                <a:srgbClr val="0000CC">
                  <a:alpha val="100000"/>
                </a:srgbClr>
              </a:solidFill>
              <a:effectLst/>
              <a:latin typeface="Arial Black"/>
              <a:ea typeface="思源宋体 CN"/>
              <a:cs typeface="Arial Black"/>
            </a:endParaRPr>
          </a:p>
        </p:txBody>
      </p:sp>
      <p:sp>
        <p:nvSpPr>
          <p:cNvPr id="225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226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227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228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9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0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1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2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3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4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5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6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7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38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239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0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1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2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3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4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5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6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7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8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49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250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1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2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3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4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5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6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7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8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9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262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06</a:t>
            </a:r>
            <a:endParaRPr/>
          </a:p>
        </p:txBody>
      </p:sp>
      <p:sp>
        <p:nvSpPr>
          <p:cNvPr id="263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264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265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266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67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68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69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0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1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2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3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4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5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76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277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8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9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0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1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2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3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4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5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6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87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288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9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0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1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2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3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4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5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6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7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文本框 29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详细设计</a:t>
            </a:r>
            <a:endParaRPr/>
          </a:p>
        </p:txBody>
      </p:sp>
      <p:pic>
        <p:nvPicPr>
          <p:cNvPr id="300" name="图片 2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82" y="1108048"/>
            <a:ext cx="4006338" cy="5478435"/>
          </a:xfrm>
          <a:prstGeom prst="rect">
            <a:avLst/>
          </a:prstGeom>
        </p:spPr>
      </p:pic>
      <p:pic>
        <p:nvPicPr>
          <p:cNvPr id="301" name="图片 3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07" y="1284095"/>
            <a:ext cx="2289766" cy="512634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文本框 302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</p:txBody>
      </p:sp>
      <p:pic>
        <p:nvPicPr>
          <p:cNvPr id="304" name="图片 3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63" y="1767132"/>
            <a:ext cx="7003206" cy="412338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4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组合 20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307" name="组合 21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308" name="椭圆 4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9" name="椭圆 4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0" name="椭圆 4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1" name="椭圆 4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2" name="椭圆 4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3" name="椭圆 4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4" name="椭圆 5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5" name="椭圆 5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6" name="椭圆 5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7" name="椭圆 5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18" name="组合 22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319" name="椭圆 3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0" name="椭圆 3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1" name="椭圆 3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2" name="椭圆 3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3" name="椭圆 3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4" name="椭圆 3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5" name="椭圆 4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6" name="椭圆 4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7" name="椭圆 4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8" name="椭圆 4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29" name="组合 23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330" name="椭圆 2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1" name="椭圆 2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2" name="椭圆 2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3" name="椭圆 2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4" name="椭圆 2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5" name="椭圆 2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6" name="椭圆 3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7" name="椭圆 3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8" name="椭圆 3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9" name="椭圆 3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340" name="文本框 63"/>
          <p:cNvSpPr txBox="1"/>
          <p:nvPr/>
        </p:nvSpPr>
        <p:spPr>
          <a:xfrm>
            <a:off x="772928" y="2460433"/>
            <a:ext cx="6459855" cy="49734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lvl="0" indent="0" algn="l" defTabSz="914400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800" b="1" u="none" strike="noStrike" spc="0" baseline="0">
                <a:ln w="19050">
                  <a:noFill/>
                </a:ln>
                <a:solidFill>
                  <a:schemeClr val="accent4">
                    <a:lumMod val="40000"/>
                    <a:lumOff val="60000"/>
                    <a:alpha val="100000"/>
                  </a:schemeClr>
                </a:solidFill>
                <a:effectLst/>
                <a:latin typeface="Arial Black"/>
                <a:ea typeface="微软雅黑"/>
                <a:cs typeface="Arial Black"/>
              </a:rPr>
              <a:t>THANK YOU FOR WATCHING</a:t>
            </a:r>
            <a:endParaRPr/>
          </a:p>
        </p:txBody>
      </p:sp>
      <p:grpSp>
        <p:nvGrpSpPr>
          <p:cNvPr id="341" name="组合 64"/>
          <p:cNvGrpSpPr/>
          <p:nvPr/>
        </p:nvGrpSpPr>
        <p:grpSpPr>
          <a:xfrm>
            <a:off x="2046331" y="1766835"/>
            <a:ext cx="1387196" cy="1387196"/>
            <a:chOff x="2812254" y="402302"/>
            <a:chExt cx="2090932" cy="2090932"/>
          </a:xfrm>
        </p:grpSpPr>
        <p:sp>
          <p:nvSpPr>
            <p:cNvPr id="342" name="缺角矩形 65"/>
            <p:cNvSpPr/>
            <p:nvPr/>
          </p:nvSpPr>
          <p:spPr>
            <a:xfrm>
              <a:off x="3933417" y="506992"/>
              <a:ext cx="740370" cy="740370"/>
            </a:xfrm>
            <a:prstGeom prst="plaque">
              <a:avLst>
                <a:gd name="adj" fmla="val 50000"/>
              </a:avLst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黑体 CN Medium"/>
                <a:cs typeface="+mn-cs"/>
              </a:endParaRPr>
            </a:p>
          </p:txBody>
        </p:sp>
        <p:sp>
          <p:nvSpPr>
            <p:cNvPr id="343" name="椭圆 66"/>
            <p:cNvSpPr/>
            <p:nvPr/>
          </p:nvSpPr>
          <p:spPr>
            <a:xfrm>
              <a:off x="2812254" y="402302"/>
              <a:ext cx="2090932" cy="2090932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39000">
                    <a:srgbClr val="00CCFF"/>
                  </a:gs>
                  <a:gs pos="75000">
                    <a:sysClr val="window" lastClr="FFFFFF">
                      <a:alpha val="0"/>
                    </a:sysClr>
                  </a:gs>
                </a:gsLst>
                <a:lin ang="16200000" scaled="0"/>
              </a:gradFill>
              <a:prstDash val="solid"/>
              <a:miter lim="800000"/>
            </a:ln>
            <a:effectLst/>
            <a:scene3d>
              <a:camera prst="perspectiveRelaxed" fov="4800000">
                <a:rot lat="17400000" lon="300000" rev="1500000"/>
              </a:camera>
              <a:lightRig rig="threePt" dir="t"/>
            </a:scene3d>
            <a:sp3d prstMaterial="softEdge"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OPPOSans R"/>
                <a:cs typeface="+mn-cs"/>
              </a:endParaRPr>
            </a:p>
          </p:txBody>
        </p:sp>
      </p:grpSp>
      <p:sp>
        <p:nvSpPr>
          <p:cNvPr id="344" name="文本框 68"/>
          <p:cNvSpPr txBox="1"/>
          <p:nvPr/>
        </p:nvSpPr>
        <p:spPr>
          <a:xfrm>
            <a:off x="664924" y="2957504"/>
            <a:ext cx="7656115" cy="132343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/>
            <a:r>
              <a:rPr lang="zh-CN" sz="7200" b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感谢您的观看聆听</a:t>
            </a:r>
            <a:endParaRPr lang="zh-CN" sz="7200" b="1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Microsoft YaHei"/>
              <a:ea typeface="Microsoft YaHei"/>
              <a:cs typeface="思源宋体 CN Heavy"/>
            </a:endParaRPr>
          </a:p>
        </p:txBody>
      </p:sp>
      <p:cxnSp>
        <p:nvCxnSpPr>
          <p:cNvPr id="345" name="直线连接符 9"/>
          <p:cNvCxnSpPr/>
          <p:nvPr/>
        </p:nvCxnSpPr>
        <p:spPr>
          <a:xfrm>
            <a:off x="3474720" y="4574345"/>
            <a:ext cx="441960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文本框 346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数据设计</a:t>
            </a:r>
            <a:endParaRPr/>
          </a:p>
        </p:txBody>
      </p:sp>
      <p:pic>
        <p:nvPicPr>
          <p:cNvPr id="348" name="图片 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97" y="819123"/>
            <a:ext cx="3077120" cy="5749952"/>
          </a:xfrm>
          <a:prstGeom prst="rect">
            <a:avLst/>
          </a:prstGeom>
        </p:spPr>
      </p:pic>
      <p:pic>
        <p:nvPicPr>
          <p:cNvPr id="349" name="图片 3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06" y="819123"/>
            <a:ext cx="3312398" cy="584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350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</p:txBody>
      </p:sp>
      <p:pic>
        <p:nvPicPr>
          <p:cNvPr id="352" name="图片 3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87" y="1350564"/>
            <a:ext cx="8612627" cy="50717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353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详细设计</a:t>
            </a:r>
            <a:endParaRPr/>
          </a:p>
        </p:txBody>
      </p:sp>
      <p:pic>
        <p:nvPicPr>
          <p:cNvPr id="355" name="图片 354"/>
          <p:cNvPicPr/>
          <p:nvPr/>
        </p:nvPicPr>
        <p:blipFill>
          <a:blip r:embed="rId2"/>
          <a:stretch>
            <a:fillRect/>
          </a:stretch>
        </p:blipFill>
        <p:spPr>
          <a:xfrm>
            <a:off x="8518345" y="213236"/>
            <a:ext cx="3492119" cy="3215764"/>
          </a:xfrm>
          <a:prstGeom prst="rect">
            <a:avLst/>
          </a:prstGeom>
        </p:spPr>
      </p:pic>
      <p:pic>
        <p:nvPicPr>
          <p:cNvPr id="356" name="图片 3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1" y="2237083"/>
            <a:ext cx="7765996" cy="42520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文本框 357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开发环境搭建</a:t>
            </a:r>
            <a:endParaRPr/>
          </a:p>
        </p:txBody>
      </p:sp>
      <p:pic>
        <p:nvPicPr>
          <p:cNvPr id="359" name="图片 3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33" y="1108048"/>
            <a:ext cx="7421833" cy="54862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362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02</a:t>
            </a:r>
            <a:endParaRPr/>
          </a:p>
        </p:txBody>
      </p:sp>
      <p:sp>
        <p:nvSpPr>
          <p:cNvPr id="363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364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365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366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7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8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9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0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1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2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3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4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5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76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377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8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9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0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1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2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3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4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5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6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87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388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9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0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1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2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3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4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5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6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7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文本框 39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概要设计优化</a:t>
            </a:r>
            <a:endParaRPr/>
          </a:p>
        </p:txBody>
      </p:sp>
      <p:pic>
        <p:nvPicPr>
          <p:cNvPr id="400" name="图片 3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856" y="0"/>
            <a:ext cx="6927706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template_ppt_simple_geometry_blue">
      <a:dk1>
        <a:srgbClr val="000000"/>
      </a:dk1>
      <a:lt1>
        <a:srgbClr val="FFFFFF"/>
      </a:lt1>
      <a:dk2>
        <a:srgbClr val="262C32"/>
      </a:dk2>
      <a:lt2>
        <a:srgbClr val="EAF3FF"/>
      </a:lt2>
      <a:accent1>
        <a:srgbClr val="1D6EFC"/>
      </a:accent1>
      <a:accent2>
        <a:srgbClr val="7FADFE"/>
      </a:accent2>
      <a:accent3>
        <a:srgbClr val="4186FF"/>
      </a:accent3>
      <a:accent4>
        <a:srgbClr val="1555DB"/>
      </a:accent4>
      <a:accent5>
        <a:srgbClr val="3BBEFE"/>
      </a:accent5>
      <a:accent6>
        <a:srgbClr val="536DFE"/>
      </a:accent6>
      <a:hlink>
        <a:srgbClr val="175CEB"/>
      </a:hlink>
      <a:folHlink>
        <a:srgbClr val="81868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293</Words>
  <PresentationFormat>宽屏</PresentationFormat>
  <Paragraphs>60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Microsoft YaHei Light</vt:lpstr>
      <vt:lpstr>SimHei</vt:lpstr>
      <vt:lpstr>思源宋体 CN</vt:lpstr>
      <vt:lpstr>Microsoft YaHei</vt:lpstr>
      <vt:lpstr>Arial</vt:lpstr>
      <vt:lpstr>Arial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2024-10-25T13:50:36Z</dcterms:created>
  <dcterms:modified xsi:type="dcterms:W3CDTF">2025-06-07T13:34:46Z</dcterms:modified>
</cp:coreProperties>
</file>